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Quintessential"/>
      <p:regular r:id="rId20"/>
    </p:embeddedFon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5" roundtripDataSignature="AMtx7minOvuJR8sK9q7mxUP99FaV/xYe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intessential-regular.fntdata"/><Relationship Id="rId22" Type="http://schemas.openxmlformats.org/officeDocument/2006/relationships/font" Target="fonts/CenturyGothic-bold.fntdata"/><Relationship Id="rId21" Type="http://schemas.openxmlformats.org/officeDocument/2006/relationships/font" Target="fonts/CenturyGothic-regular.fntdata"/><Relationship Id="rId24" Type="http://schemas.openxmlformats.org/officeDocument/2006/relationships/font" Target="fonts/CenturyGothic-boldItalic.fntdata"/><Relationship Id="rId23" Type="http://schemas.openxmlformats.org/officeDocument/2006/relationships/font" Target="fonts/CenturyGothic-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bg>
      <p:bgPr>
        <a:solidFill>
          <a:schemeClr val="accent6"/>
        </a:solidFill>
      </p:bgPr>
    </p:bg>
    <p:spTree>
      <p:nvGrpSpPr>
        <p:cNvPr id="11" name="Shape 11"/>
        <p:cNvGrpSpPr/>
        <p:nvPr/>
      </p:nvGrpSpPr>
      <p:grpSpPr>
        <a:xfrm>
          <a:off x="0" y="0"/>
          <a:ext cx="0" cy="0"/>
          <a:chOff x="0" y="0"/>
          <a:chExt cx="0" cy="0"/>
        </a:xfrm>
      </p:grpSpPr>
      <p:sp>
        <p:nvSpPr>
          <p:cNvPr id="12" name="Google Shape;1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內容" type="obj">
  <p:cSld name="OBJECT">
    <p:bg>
      <p:bgPr>
        <a:solidFill>
          <a:schemeClr val="accent6"/>
        </a:solidFill>
      </p:bgPr>
    </p:bg>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章節標題"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個內容" type="twoObj">
  <p:cSld name="TWO_OBJECTS">
    <p:spTree>
      <p:nvGrpSpPr>
        <p:cNvPr id="29" name="Shape 29"/>
        <p:cNvGrpSpPr/>
        <p:nvPr/>
      </p:nvGrpSpPr>
      <p:grpSpPr>
        <a:xfrm>
          <a:off x="0" y="0"/>
          <a:ext cx="0" cy="0"/>
          <a:chOff x="0" y="0"/>
          <a:chExt cx="0" cy="0"/>
        </a:xfrm>
      </p:grpSpPr>
      <p:sp>
        <p:nvSpPr>
          <p:cNvPr id="30" name="Google Shape;3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36" name="Shape 36"/>
        <p:cNvGrpSpPr/>
        <p:nvPr/>
      </p:nvGrpSpPr>
      <p:grpSpPr>
        <a:xfrm>
          <a:off x="0" y="0"/>
          <a:ext cx="0" cy="0"/>
          <a:chOff x="0" y="0"/>
          <a:chExt cx="0" cy="0"/>
        </a:xfrm>
      </p:grpSpPr>
      <p:sp>
        <p:nvSpPr>
          <p:cNvPr id="37" name="Google Shape;37;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45" name="Shape 45"/>
        <p:cNvGrpSpPr/>
        <p:nvPr/>
      </p:nvGrpSpPr>
      <p:grpSpPr>
        <a:xfrm>
          <a:off x="0" y="0"/>
          <a:ext cx="0" cy="0"/>
          <a:chOff x="0" y="0"/>
          <a:chExt cx="0" cy="0"/>
        </a:xfrm>
      </p:grpSpPr>
      <p:sp>
        <p:nvSpPr>
          <p:cNvPr id="46" name="Google Shape;4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0" name="Shape 50"/>
        <p:cNvGrpSpPr/>
        <p:nvPr/>
      </p:nvGrpSpPr>
      <p:grpSpPr>
        <a:xfrm>
          <a:off x="0" y="0"/>
          <a:ext cx="0" cy="0"/>
          <a:chOff x="0" y="0"/>
          <a:chExt cx="0" cy="0"/>
        </a:xfrm>
      </p:grpSpPr>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內容"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輔助字幕的圖片"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5183188" y="987425"/>
            <a:ext cx="6172200" cy="4873625"/>
          </a:xfrm>
          <a:prstGeom prst="rect">
            <a:avLst/>
          </a:prstGeom>
          <a:noFill/>
          <a:ln>
            <a:noFill/>
          </a:ln>
        </p:spPr>
      </p:sp>
      <p:sp>
        <p:nvSpPr>
          <p:cNvPr id="64" name="Google Shape;6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2625212" y="0"/>
            <a:ext cx="6941574" cy="2246730"/>
          </a:xfrm>
          <a:prstGeom prst="rect">
            <a:avLst/>
          </a:prstGeom>
          <a:noFill/>
          <a:ln>
            <a:noFill/>
          </a:ln>
        </p:spPr>
        <p:txBody>
          <a:bodyPr anchorCtr="0" anchor="ctr" bIns="45700" lIns="91425" spcFirstLastPara="1" rIns="91425" wrap="square" tIns="45700">
            <a:normAutofit/>
          </a:bodyPr>
          <a:lstStyle/>
          <a:p>
            <a:pPr indent="0" lvl="0" marL="0" marR="0" rtl="0" algn="ctr">
              <a:lnSpc>
                <a:spcPct val="83000"/>
              </a:lnSpc>
              <a:spcBef>
                <a:spcPts val="0"/>
              </a:spcBef>
              <a:spcAft>
                <a:spcPts val="0"/>
              </a:spcAft>
              <a:buClr>
                <a:srgbClr val="D9E188"/>
              </a:buClr>
              <a:buSzPts val="3200"/>
              <a:buFont typeface="DFKai-SB"/>
              <a:buNone/>
            </a:pPr>
            <a:r>
              <a:rPr b="0" i="0" lang="zh-TW" sz="7200" u="none" cap="none" strike="noStrike">
                <a:solidFill>
                  <a:srgbClr val="FFFF00"/>
                </a:solidFill>
                <a:latin typeface="DFKai-SB"/>
                <a:ea typeface="DFKai-SB"/>
                <a:cs typeface="DFKai-SB"/>
                <a:sym typeface="DFKai-SB"/>
              </a:rPr>
              <a:t>太陽能感測燈</a:t>
            </a:r>
            <a:endParaRPr b="0" i="0" sz="1400" u="none" cap="none" strike="noStrike">
              <a:solidFill>
                <a:srgbClr val="000000"/>
              </a:solidFill>
              <a:latin typeface="Arial"/>
              <a:ea typeface="Arial"/>
              <a:cs typeface="Arial"/>
              <a:sym typeface="Arial"/>
            </a:endParaRPr>
          </a:p>
        </p:txBody>
      </p:sp>
      <p:sp>
        <p:nvSpPr>
          <p:cNvPr id="85" name="Google Shape;85;p1"/>
          <p:cNvSpPr txBox="1"/>
          <p:nvPr/>
        </p:nvSpPr>
        <p:spPr>
          <a:xfrm>
            <a:off x="4438219" y="5129576"/>
            <a:ext cx="3742219" cy="19697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rgbClr val="FFFF00"/>
                </a:solidFill>
                <a:latin typeface="DFKai-SB"/>
                <a:ea typeface="DFKai-SB"/>
                <a:cs typeface="DFKai-SB"/>
                <a:sym typeface="DFKai-SB"/>
              </a:rPr>
              <a:t>班級:訊三善</a:t>
            </a:r>
            <a:endParaRPr b="0" i="0" sz="1800" u="none" cap="none" strike="noStrike">
              <a:solidFill>
                <a:srgbClr val="FFFF00"/>
              </a:solidFill>
              <a:latin typeface="DFKai-SB"/>
              <a:ea typeface="DFKai-SB"/>
              <a:cs typeface="DFKai-SB"/>
              <a:sym typeface="DFKai-SB"/>
            </a:endParaRPr>
          </a:p>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rgbClr val="FFFF00"/>
                </a:solidFill>
                <a:latin typeface="DFKai-SB"/>
                <a:ea typeface="DFKai-SB"/>
                <a:cs typeface="DFKai-SB"/>
                <a:sym typeface="DFKai-SB"/>
              </a:rPr>
              <a:t>組長:</a:t>
            </a:r>
            <a:endParaRPr b="0" i="0" sz="1800" u="none" cap="none" strike="noStrike">
              <a:solidFill>
                <a:srgbClr val="FFFF00"/>
              </a:solidFill>
              <a:latin typeface="DFKai-SB"/>
              <a:ea typeface="DFKai-SB"/>
              <a:cs typeface="DFKai-SB"/>
              <a:sym typeface="DFKai-SB"/>
            </a:endParaRPr>
          </a:p>
          <a:p>
            <a:pPr indent="0" lvl="0" marL="0" marR="0" rtl="0" algn="ctr">
              <a:lnSpc>
                <a:spcPct val="100000"/>
              </a:lnSpc>
              <a:spcBef>
                <a:spcPts val="0"/>
              </a:spcBef>
              <a:spcAft>
                <a:spcPts val="0"/>
              </a:spcAft>
              <a:buClr>
                <a:srgbClr val="000000"/>
              </a:buClr>
              <a:buSzPts val="1400"/>
              <a:buFont typeface="Arial"/>
              <a:buNone/>
            </a:pPr>
            <a:r>
              <a:rPr b="0" i="0" lang="zh-TW" sz="1400" u="none" cap="none" strike="noStrike">
                <a:solidFill>
                  <a:srgbClr val="FFFF00"/>
                </a:solidFill>
                <a:latin typeface="Arial"/>
                <a:ea typeface="Arial"/>
                <a:cs typeface="Arial"/>
                <a:sym typeface="Arial"/>
              </a:rPr>
              <a:t>陳冠霖</a:t>
            </a:r>
            <a:endParaRPr b="0" i="0" sz="14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rgbClr val="FFFF00"/>
                </a:solidFill>
                <a:latin typeface="DFKai-SB"/>
                <a:ea typeface="DFKai-SB"/>
                <a:cs typeface="DFKai-SB"/>
                <a:sym typeface="DFKai-SB"/>
              </a:rPr>
              <a:t>組員:</a:t>
            </a:r>
            <a:endParaRPr b="0" i="0" sz="1800" u="none" cap="none" strike="noStrike">
              <a:solidFill>
                <a:srgbClr val="FFFF00"/>
              </a:solidFill>
              <a:latin typeface="DFKai-SB"/>
              <a:ea typeface="DFKai-SB"/>
              <a:cs typeface="DFKai-SB"/>
              <a:sym typeface="DFKai-SB"/>
            </a:endParaRPr>
          </a:p>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rgbClr val="FFFF00"/>
                </a:solidFill>
                <a:latin typeface="DFKai-SB"/>
                <a:ea typeface="DFKai-SB"/>
                <a:cs typeface="DFKai-SB"/>
                <a:sym typeface="DFKai-SB"/>
              </a:rPr>
              <a:t>陳冠文、呂俊德、吳宗樺</a:t>
            </a:r>
            <a:endParaRPr b="0" i="0" sz="1800" u="none" cap="none" strike="noStrike">
              <a:solidFill>
                <a:srgbClr val="FFFF00"/>
              </a:solidFill>
              <a:latin typeface="DFKai-SB"/>
              <a:ea typeface="DFKai-SB"/>
              <a:cs typeface="DFKai-SB"/>
              <a:sym typeface="DFKai-SB"/>
            </a:endParaRPr>
          </a:p>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rgbClr val="FFFF00"/>
                </a:solidFill>
                <a:latin typeface="DFKai-SB"/>
                <a:ea typeface="DFKai-SB"/>
                <a:cs typeface="DFKai-SB"/>
                <a:sym typeface="DFKai-SB"/>
              </a:rPr>
              <a:t>指導老師:蔡啓榮</a:t>
            </a:r>
            <a:endParaRPr b="0" i="0" sz="1400" u="none" cap="none" strike="noStrike">
              <a:solidFill>
                <a:srgbClr val="FFFF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pic>
        <p:nvPicPr>
          <p:cNvPr id="86" name="Google Shape;86;p1"/>
          <p:cNvPicPr preferRelativeResize="0"/>
          <p:nvPr/>
        </p:nvPicPr>
        <p:blipFill rotWithShape="1">
          <a:blip r:embed="rId3">
            <a:alphaModFix/>
          </a:blip>
          <a:srcRect b="0" l="0" r="0" t="0"/>
          <a:stretch/>
        </p:blipFill>
        <p:spPr>
          <a:xfrm>
            <a:off x="4011561" y="1728424"/>
            <a:ext cx="4168877" cy="34011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p:nvPr/>
        </p:nvSpPr>
        <p:spPr>
          <a:xfrm>
            <a:off x="694717" y="716232"/>
            <a:ext cx="5067527" cy="504453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0"/>
          <p:cNvSpPr txBox="1"/>
          <p:nvPr>
            <p:ph type="title"/>
          </p:nvPr>
        </p:nvSpPr>
        <p:spPr>
          <a:xfrm>
            <a:off x="6704799" y="816995"/>
            <a:ext cx="48108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D1E7A7"/>
              </a:buClr>
              <a:buSzPts val="4800"/>
              <a:buFont typeface="DFKai-SB"/>
              <a:buNone/>
            </a:pPr>
            <a:r>
              <a:rPr lang="zh-TW" sz="6600">
                <a:solidFill>
                  <a:schemeClr val="dk1"/>
                </a:solidFill>
                <a:latin typeface="DFKai-SB"/>
                <a:ea typeface="DFKai-SB"/>
                <a:cs typeface="DFKai-SB"/>
                <a:sym typeface="DFKai-SB"/>
              </a:rPr>
              <a:t>鋰電池</a:t>
            </a:r>
            <a:endParaRPr sz="6600">
              <a:solidFill>
                <a:schemeClr val="dk1"/>
              </a:solidFill>
              <a:latin typeface="DFKai-SB"/>
              <a:ea typeface="DFKai-SB"/>
              <a:cs typeface="DFKai-SB"/>
              <a:sym typeface="DFKai-SB"/>
            </a:endParaRPr>
          </a:p>
        </p:txBody>
      </p:sp>
      <p:pic>
        <p:nvPicPr>
          <p:cNvPr descr="https://lh3.googleusercontent.com/JwEE1buITlhmeWodgvhSBCHnuE5yhVq4P-bZjJn9g8kNUX9xrp40ifdjjEZyzr8zSc5kCw46xU6MAG9Qo2en59PJg3mI1QU5Jbthv6_hWw2-BAnYVjryXKS6KD5V79iMhiSRiH9aQPt60Cwkn2n5aB8hFbylqOf2irgvPdSgA_rcVvJn6EqQAcw3Pg38OTOfJgZ1gg=s2048" id="180" name="Google Shape;180;p10"/>
          <p:cNvPicPr preferRelativeResize="0"/>
          <p:nvPr/>
        </p:nvPicPr>
        <p:blipFill rotWithShape="1">
          <a:blip r:embed="rId3">
            <a:alphaModFix/>
          </a:blip>
          <a:srcRect b="0" l="0" r="0" t="0"/>
          <a:stretch/>
        </p:blipFill>
        <p:spPr>
          <a:xfrm>
            <a:off x="1629867" y="1739900"/>
            <a:ext cx="3095625" cy="2578100"/>
          </a:xfrm>
          <a:prstGeom prst="rect">
            <a:avLst/>
          </a:prstGeom>
          <a:noFill/>
          <a:ln>
            <a:noFill/>
          </a:ln>
        </p:spPr>
      </p:pic>
      <p:sp>
        <p:nvSpPr>
          <p:cNvPr id="181" name="Google Shape;181;p10"/>
          <p:cNvSpPr txBox="1"/>
          <p:nvPr/>
        </p:nvSpPr>
        <p:spPr>
          <a:xfrm>
            <a:off x="7069873" y="2653723"/>
            <a:ext cx="3534936"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rgbClr val="000000"/>
                </a:solidFill>
                <a:latin typeface="DFKai-SB"/>
                <a:ea typeface="DFKai-SB"/>
                <a:cs typeface="DFKai-SB"/>
                <a:sym typeface="DFKai-SB"/>
              </a:rPr>
              <a:t>鋰電池又稱二次電池，是指含有鋰金屬的電池，最早「鋰電池」指的是內含鋰金屬的一次性電池</a:t>
            </a:r>
            <a:r>
              <a:rPr b="1" i="0" lang="zh-TW" sz="2400" u="none" cap="none" strike="noStrike">
                <a:solidFill>
                  <a:srgbClr val="000000"/>
                </a:solidFill>
                <a:latin typeface="DFKai-SB"/>
                <a:ea typeface="DFKai-SB"/>
                <a:cs typeface="DFKai-SB"/>
                <a:sym typeface="DFKai-SB"/>
              </a:rPr>
              <a:t>，</a:t>
            </a:r>
            <a:r>
              <a:rPr b="0" i="0" lang="zh-TW" sz="2400" u="none" cap="none" strike="noStrike">
                <a:solidFill>
                  <a:srgbClr val="000000"/>
                </a:solidFill>
                <a:latin typeface="DFKai-SB"/>
                <a:ea typeface="DFKai-SB"/>
                <a:cs typeface="DFKai-SB"/>
                <a:sym typeface="DFKai-SB"/>
              </a:rPr>
              <a:t>但由於此種電池鋰金屬的能量密度極高，後來改進為鋰離子二次性電池，可藉由充電重複使用</a:t>
            </a:r>
            <a:endParaRPr b="0" i="0" sz="2400" u="none" cap="none" strike="noStrike">
              <a:solidFill>
                <a:srgbClr val="000000"/>
              </a:solidFill>
              <a:latin typeface="DFKai-SB"/>
              <a:ea typeface="DFKai-SB"/>
              <a:cs typeface="DFKai-SB"/>
              <a:sym typeface="DFKai-S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1"/>
          <p:cNvSpPr/>
          <p:nvPr/>
        </p:nvSpPr>
        <p:spPr>
          <a:xfrm>
            <a:off x="885217" y="892220"/>
            <a:ext cx="5054517" cy="509708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1"/>
          <p:cNvSpPr txBox="1"/>
          <p:nvPr>
            <p:ph type="title"/>
          </p:nvPr>
        </p:nvSpPr>
        <p:spPr>
          <a:xfrm>
            <a:off x="6290912" y="892220"/>
            <a:ext cx="48108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D1E7A7"/>
              </a:buClr>
              <a:buSzPts val="6600"/>
              <a:buFont typeface="DFKai-SB"/>
              <a:buNone/>
            </a:pPr>
            <a:r>
              <a:rPr b="1" lang="zh-TW" sz="6600">
                <a:solidFill>
                  <a:schemeClr val="dk1"/>
                </a:solidFill>
                <a:latin typeface="DFKai-SB"/>
                <a:ea typeface="DFKai-SB"/>
                <a:cs typeface="DFKai-SB"/>
                <a:sym typeface="DFKai-SB"/>
              </a:rPr>
              <a:t>ARDUINO</a:t>
            </a:r>
            <a:endParaRPr sz="6600">
              <a:solidFill>
                <a:schemeClr val="dk1"/>
              </a:solidFill>
              <a:latin typeface="DFKai-SB"/>
              <a:ea typeface="DFKai-SB"/>
              <a:cs typeface="DFKai-SB"/>
              <a:sym typeface="DFKai-SB"/>
            </a:endParaRPr>
          </a:p>
        </p:txBody>
      </p:sp>
      <p:pic>
        <p:nvPicPr>
          <p:cNvPr descr="Arduino Uno R3 Microcontroller | Actuator Controls" id="188" name="Google Shape;188;p11"/>
          <p:cNvPicPr preferRelativeResize="0"/>
          <p:nvPr/>
        </p:nvPicPr>
        <p:blipFill rotWithShape="1">
          <a:blip r:embed="rId3">
            <a:alphaModFix/>
          </a:blip>
          <a:srcRect b="16500" l="4853" r="3879" t="16505"/>
          <a:stretch/>
        </p:blipFill>
        <p:spPr>
          <a:xfrm>
            <a:off x="1870365" y="2094808"/>
            <a:ext cx="3186636" cy="2567954"/>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0392"/>
              </a:srgbClr>
            </a:outerShdw>
          </a:effectLst>
        </p:spPr>
      </p:pic>
      <p:sp>
        <p:nvSpPr>
          <p:cNvPr id="189" name="Google Shape;189;p11"/>
          <p:cNvSpPr txBox="1"/>
          <p:nvPr/>
        </p:nvSpPr>
        <p:spPr>
          <a:xfrm>
            <a:off x="6737468" y="2629580"/>
            <a:ext cx="408570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chemeClr val="dk1"/>
                </a:solidFill>
                <a:latin typeface="DFKai-SB"/>
                <a:ea typeface="DFKai-SB"/>
                <a:cs typeface="DFKai-SB"/>
                <a:sym typeface="DFKai-SB"/>
              </a:rPr>
              <a:t>Arduino包括一個硬體平台——Arduino Board，和一個開發工具——Arduino IDE。</a:t>
            </a:r>
            <a:endParaRPr b="0" i="0" sz="2400" u="none" cap="none" strike="noStrike">
              <a:solidFill>
                <a:schemeClr val="dk1"/>
              </a:solidFill>
              <a:latin typeface="DFKai-SB"/>
              <a:ea typeface="DFKai-SB"/>
              <a:cs typeface="DFKai-SB"/>
              <a:sym typeface="DFKai-S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p:nvPr/>
        </p:nvSpPr>
        <p:spPr>
          <a:xfrm>
            <a:off x="885217" y="892220"/>
            <a:ext cx="5054517" cy="509708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2"/>
          <p:cNvSpPr txBox="1"/>
          <p:nvPr>
            <p:ph type="title"/>
          </p:nvPr>
        </p:nvSpPr>
        <p:spPr>
          <a:xfrm>
            <a:off x="6269937" y="892220"/>
            <a:ext cx="4810815"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D1E7A7"/>
              </a:buClr>
              <a:buSzPts val="4800"/>
              <a:buFont typeface="DFKai-SB"/>
              <a:buNone/>
            </a:pPr>
            <a:r>
              <a:rPr lang="zh-TW" sz="5400">
                <a:solidFill>
                  <a:schemeClr val="dk1"/>
                </a:solidFill>
                <a:latin typeface="DFKai-SB"/>
                <a:ea typeface="DFKai-SB"/>
                <a:cs typeface="DFKai-SB"/>
                <a:sym typeface="DFKai-SB"/>
              </a:rPr>
              <a:t>紅外線感測器</a:t>
            </a:r>
            <a:endParaRPr sz="5400">
              <a:solidFill>
                <a:schemeClr val="dk1"/>
              </a:solidFill>
              <a:latin typeface="DFKai-SB"/>
              <a:ea typeface="DFKai-SB"/>
              <a:cs typeface="DFKai-SB"/>
              <a:sym typeface="DFKai-SB"/>
            </a:endParaRPr>
          </a:p>
        </p:txBody>
      </p:sp>
      <p:pic>
        <p:nvPicPr>
          <p:cNvPr id="196" name="Google Shape;196;p12"/>
          <p:cNvPicPr preferRelativeResize="0"/>
          <p:nvPr/>
        </p:nvPicPr>
        <p:blipFill rotWithShape="1">
          <a:blip r:embed="rId3">
            <a:alphaModFix/>
          </a:blip>
          <a:srcRect b="0" l="0" r="0" t="0"/>
          <a:stretch/>
        </p:blipFill>
        <p:spPr>
          <a:xfrm>
            <a:off x="1418253" y="1642187"/>
            <a:ext cx="3536410" cy="4045585"/>
          </a:xfrm>
          <a:prstGeom prst="rect">
            <a:avLst/>
          </a:prstGeom>
          <a:noFill/>
          <a:ln>
            <a:noFill/>
          </a:ln>
        </p:spPr>
      </p:pic>
      <p:sp>
        <p:nvSpPr>
          <p:cNvPr id="197" name="Google Shape;197;p12"/>
          <p:cNvSpPr txBox="1"/>
          <p:nvPr/>
        </p:nvSpPr>
        <p:spPr>
          <a:xfrm>
            <a:off x="6735337" y="2464420"/>
            <a:ext cx="4137102"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zh-TW" sz="2400" u="none" cap="none" strike="noStrike">
                <a:solidFill>
                  <a:srgbClr val="000000"/>
                </a:solidFill>
                <a:latin typeface="DFKai-SB"/>
                <a:ea typeface="DFKai-SB"/>
                <a:cs typeface="DFKai-SB"/>
                <a:sym typeface="DFKai-SB"/>
              </a:rPr>
              <a:t>紅外線動作感測器(PIR Motion Sensor)或稱人體紅外線感測器，是一種可以偵測物體移動的電子裝置。紅外線動作感測器的原理，便是利用人體發射出來的紅外線的變化，來感應物體的移動。</a:t>
            </a:r>
            <a:endParaRPr b="0" i="0" sz="2400" u="none" cap="none" strike="noStrike">
              <a:solidFill>
                <a:srgbClr val="000000"/>
              </a:solidFill>
              <a:latin typeface="DFKai-SB"/>
              <a:ea typeface="DFKai-SB"/>
              <a:cs typeface="DFKai-SB"/>
              <a:sym typeface="DFKai-SB"/>
            </a:endParaRPr>
          </a:p>
        </p:txBody>
      </p:sp>
      <p:pic>
        <p:nvPicPr>
          <p:cNvPr id="198" name="Google Shape;198;p12"/>
          <p:cNvPicPr preferRelativeResize="0"/>
          <p:nvPr/>
        </p:nvPicPr>
        <p:blipFill rotWithShape="1">
          <a:blip r:embed="rId3">
            <a:alphaModFix/>
          </a:blip>
          <a:srcRect b="0" l="0" r="0" t="0"/>
          <a:stretch/>
        </p:blipFill>
        <p:spPr>
          <a:xfrm>
            <a:off x="1570653" y="1794587"/>
            <a:ext cx="3536410" cy="40455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3"/>
          <p:cNvSpPr/>
          <p:nvPr/>
        </p:nvSpPr>
        <p:spPr>
          <a:xfrm>
            <a:off x="885217" y="892220"/>
            <a:ext cx="5054517" cy="509708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3"/>
          <p:cNvSpPr txBox="1"/>
          <p:nvPr>
            <p:ph type="title"/>
          </p:nvPr>
        </p:nvSpPr>
        <p:spPr>
          <a:xfrm>
            <a:off x="6353065" y="892220"/>
            <a:ext cx="4810815"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D1E7A7"/>
              </a:buClr>
              <a:buSzPts val="4800"/>
              <a:buFont typeface="DFKai-SB"/>
              <a:buNone/>
            </a:pPr>
            <a:r>
              <a:rPr lang="zh-TW" sz="6600">
                <a:solidFill>
                  <a:schemeClr val="dk1"/>
                </a:solidFill>
                <a:latin typeface="DFKai-SB"/>
                <a:ea typeface="DFKai-SB"/>
                <a:cs typeface="DFKai-SB"/>
                <a:sym typeface="DFKai-SB"/>
              </a:rPr>
              <a:t>LED燈</a:t>
            </a:r>
            <a:endParaRPr sz="6600">
              <a:solidFill>
                <a:schemeClr val="dk1"/>
              </a:solidFill>
              <a:latin typeface="DFKai-SB"/>
              <a:ea typeface="DFKai-SB"/>
              <a:cs typeface="DFKai-SB"/>
              <a:sym typeface="DFKai-SB"/>
            </a:endParaRPr>
          </a:p>
        </p:txBody>
      </p:sp>
      <p:pic>
        <p:nvPicPr>
          <p:cNvPr id="205" name="Google Shape;205;p13"/>
          <p:cNvPicPr preferRelativeResize="0"/>
          <p:nvPr/>
        </p:nvPicPr>
        <p:blipFill rotWithShape="1">
          <a:blip r:embed="rId3">
            <a:alphaModFix/>
          </a:blip>
          <a:srcRect b="0" l="0" r="0" t="0"/>
          <a:stretch/>
        </p:blipFill>
        <p:spPr>
          <a:xfrm>
            <a:off x="1484830" y="2163488"/>
            <a:ext cx="3460281" cy="2554548"/>
          </a:xfrm>
          <a:prstGeom prst="rect">
            <a:avLst/>
          </a:prstGeom>
          <a:noFill/>
          <a:ln>
            <a:noFill/>
          </a:ln>
        </p:spPr>
      </p:pic>
      <p:sp>
        <p:nvSpPr>
          <p:cNvPr id="206" name="Google Shape;206;p13"/>
          <p:cNvSpPr txBox="1"/>
          <p:nvPr/>
        </p:nvSpPr>
        <p:spPr>
          <a:xfrm>
            <a:off x="6634976" y="2263820"/>
            <a:ext cx="4528904"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zh-TW" sz="2800" u="none" cap="none" strike="noStrike">
                <a:solidFill>
                  <a:srgbClr val="000000"/>
                </a:solidFill>
                <a:latin typeface="DFKai-SB"/>
                <a:ea typeface="DFKai-SB"/>
                <a:cs typeface="DFKai-SB"/>
                <a:sym typeface="DFKai-SB"/>
              </a:rPr>
              <a:t>LED燈（英語：LED lamp）是指利用發光二極管（LED）作為光源的燈，一般使用半導體LED制成。</a:t>
            </a:r>
            <a:endParaRPr b="0" i="0" sz="2800" u="none" cap="none" strike="noStrike">
              <a:solidFill>
                <a:srgbClr val="000000"/>
              </a:solidFill>
              <a:latin typeface="DFKai-SB"/>
              <a:ea typeface="DFKai-SB"/>
              <a:cs typeface="DFKai-SB"/>
              <a:sym typeface="DFKai-S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ph type="title"/>
          </p:nvPr>
        </p:nvSpPr>
        <p:spPr>
          <a:xfrm>
            <a:off x="1561708" y="2091263"/>
            <a:ext cx="9068586" cy="1883323"/>
          </a:xfrm>
          <a:prstGeom prst="rect">
            <a:avLst/>
          </a:prstGeom>
          <a:noFill/>
          <a:ln>
            <a:noFill/>
          </a:ln>
        </p:spPr>
        <p:txBody>
          <a:bodyPr anchorCtr="0" anchor="ctr" bIns="45700" lIns="91425" spcFirstLastPara="1" rIns="91425" wrap="square" tIns="45700">
            <a:normAutofit/>
          </a:bodyPr>
          <a:lstStyle/>
          <a:p>
            <a:pPr indent="0" lvl="0" marL="0" rtl="0" algn="ctr">
              <a:lnSpc>
                <a:spcPct val="83000"/>
              </a:lnSpc>
              <a:spcBef>
                <a:spcPts val="0"/>
              </a:spcBef>
              <a:spcAft>
                <a:spcPts val="0"/>
              </a:spcAft>
              <a:buClr>
                <a:srgbClr val="B5E1E7"/>
              </a:buClr>
              <a:buSzPts val="7200"/>
              <a:buFont typeface="DFKai-SB"/>
              <a:buNone/>
            </a:pPr>
            <a:r>
              <a:rPr lang="zh-TW">
                <a:solidFill>
                  <a:srgbClr val="B5E1E7"/>
                </a:solidFill>
                <a:latin typeface="DFKai-SB"/>
                <a:ea typeface="DFKai-SB"/>
                <a:cs typeface="DFKai-SB"/>
                <a:sym typeface="DFKai-SB"/>
              </a:rPr>
              <a:t>報告完畢</a:t>
            </a:r>
            <a:endParaRPr>
              <a:solidFill>
                <a:srgbClr val="B5E1E7"/>
              </a:solidFill>
              <a:latin typeface="DFKai-SB"/>
              <a:ea typeface="DFKai-SB"/>
              <a:cs typeface="DFKai-SB"/>
              <a:sym typeface="DFKai-SB"/>
            </a:endParaRPr>
          </a:p>
        </p:txBody>
      </p:sp>
      <p:sp>
        <p:nvSpPr>
          <p:cNvPr id="212" name="Google Shape;212;p15"/>
          <p:cNvSpPr txBox="1"/>
          <p:nvPr/>
        </p:nvSpPr>
        <p:spPr>
          <a:xfrm>
            <a:off x="1562100" y="3974586"/>
            <a:ext cx="9070848" cy="1164677"/>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100000"/>
              </a:lnSpc>
              <a:spcBef>
                <a:spcPts val="0"/>
              </a:spcBef>
              <a:spcAft>
                <a:spcPts val="0"/>
              </a:spcAft>
              <a:buClr>
                <a:schemeClr val="dk1"/>
              </a:buClr>
              <a:buSzPts val="1600"/>
              <a:buFont typeface="Arial"/>
              <a:buNone/>
            </a:pPr>
            <a:r>
              <a:rPr b="0" i="0" lang="zh-TW" sz="7200" u="none" cap="none" strike="noStrike">
                <a:solidFill>
                  <a:schemeClr val="dk1"/>
                </a:solidFill>
                <a:latin typeface="Quintessential"/>
                <a:ea typeface="Quintessential"/>
                <a:cs typeface="Quintessential"/>
                <a:sym typeface="Quintessential"/>
              </a:rPr>
              <a:t>END</a:t>
            </a:r>
            <a:endParaRPr b="0" i="0" sz="7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1066800" y="314901"/>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7200"/>
              <a:buFont typeface="DFKai-SB"/>
              <a:buNone/>
            </a:pPr>
            <a:r>
              <a:rPr lang="zh-TW" sz="7200">
                <a:solidFill>
                  <a:srgbClr val="FFFF00"/>
                </a:solidFill>
                <a:latin typeface="DFKai-SB"/>
                <a:ea typeface="DFKai-SB"/>
                <a:cs typeface="DFKai-SB"/>
                <a:sym typeface="DFKai-SB"/>
              </a:rPr>
              <a:t>研究動機</a:t>
            </a:r>
            <a:endParaRPr sz="7200">
              <a:solidFill>
                <a:srgbClr val="FFFF00"/>
              </a:solidFill>
              <a:latin typeface="DFKai-SB"/>
              <a:ea typeface="DFKai-SB"/>
              <a:cs typeface="DFKai-SB"/>
              <a:sym typeface="DFKai-SB"/>
            </a:endParaRPr>
          </a:p>
        </p:txBody>
      </p:sp>
      <p:sp>
        <p:nvSpPr>
          <p:cNvPr id="92" name="Google Shape;92;p2"/>
          <p:cNvSpPr txBox="1"/>
          <p:nvPr/>
        </p:nvSpPr>
        <p:spPr>
          <a:xfrm>
            <a:off x="2172393" y="2341276"/>
            <a:ext cx="7847214"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zh-TW" sz="4400" u="none" cap="none" strike="noStrike">
                <a:solidFill>
                  <a:srgbClr val="FFFF00"/>
                </a:solidFill>
                <a:latin typeface="Arial"/>
                <a:ea typeface="Arial"/>
                <a:cs typeface="Arial"/>
                <a:sym typeface="Arial"/>
              </a:rPr>
              <a:t>1.改善台灣人的環保意識</a:t>
            </a:r>
            <a:endParaRPr b="0" i="0" sz="1400" u="none" cap="none" strike="noStrike">
              <a:solidFill>
                <a:srgbClr val="FFFF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zh-TW" sz="4400" u="none" cap="none" strike="noStrike">
                <a:solidFill>
                  <a:srgbClr val="FFFF00"/>
                </a:solidFill>
                <a:latin typeface="Arial"/>
                <a:ea typeface="Arial"/>
                <a:cs typeface="Arial"/>
                <a:sym typeface="Arial"/>
              </a:rPr>
              <a:t>2.能源再利用</a:t>
            </a:r>
            <a:endParaRPr b="0" i="0" sz="1400" u="none" cap="none" strike="noStrike">
              <a:solidFill>
                <a:srgbClr val="FFFF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zh-TW" sz="4400" u="none" cap="none" strike="noStrike">
                <a:solidFill>
                  <a:srgbClr val="FFFF00"/>
                </a:solidFill>
                <a:latin typeface="Arial"/>
                <a:ea typeface="Arial"/>
                <a:cs typeface="Arial"/>
                <a:sym typeface="Arial"/>
              </a:rPr>
              <a:t>3.缺乏電能的情況,能有先前儲備的電能可以使用</a:t>
            </a:r>
            <a:endParaRPr b="0" i="0" sz="1400" u="none" cap="none" strike="noStrike">
              <a:solidFill>
                <a:srgbClr val="FFFF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pSp>
        <p:nvGrpSpPr>
          <p:cNvPr id="97" name="Google Shape;97;p3"/>
          <p:cNvGrpSpPr/>
          <p:nvPr/>
        </p:nvGrpSpPr>
        <p:grpSpPr>
          <a:xfrm>
            <a:off x="982638" y="4452365"/>
            <a:ext cx="10118660" cy="734262"/>
            <a:chOff x="-95867" y="2784198"/>
            <a:chExt cx="10118660" cy="734262"/>
          </a:xfrm>
        </p:grpSpPr>
        <p:sp>
          <p:nvSpPr>
            <p:cNvPr id="98" name="Google Shape;98;p3"/>
            <p:cNvSpPr/>
            <p:nvPr/>
          </p:nvSpPr>
          <p:spPr>
            <a:xfrm>
              <a:off x="35606" y="2798460"/>
              <a:ext cx="298125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
            <p:cNvSpPr txBox="1"/>
            <p:nvPr/>
          </p:nvSpPr>
          <p:spPr>
            <a:xfrm>
              <a:off x="-95867" y="2784198"/>
              <a:ext cx="298125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DFKai-SB"/>
                  <a:ea typeface="DFKai-SB"/>
                  <a:cs typeface="DFKai-SB"/>
                  <a:sym typeface="DFKai-SB"/>
                </a:rPr>
                <a:t>提升電能的永續性</a:t>
              </a:r>
              <a:endParaRPr b="1" i="0" sz="2800" u="none" cap="none" strike="noStrike">
                <a:solidFill>
                  <a:schemeClr val="lt1"/>
                </a:solidFill>
                <a:latin typeface="DFKai-SB"/>
                <a:ea typeface="DFKai-SB"/>
                <a:cs typeface="DFKai-SB"/>
                <a:sym typeface="DFKai-SB"/>
              </a:endParaRPr>
            </a:p>
          </p:txBody>
        </p:sp>
        <p:sp>
          <p:nvSpPr>
            <p:cNvPr id="100" name="Google Shape;100;p3"/>
            <p:cNvSpPr/>
            <p:nvPr/>
          </p:nvSpPr>
          <p:spPr>
            <a:xfrm>
              <a:off x="3538574" y="2798460"/>
              <a:ext cx="298125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
            <p:cNvSpPr txBox="1"/>
            <p:nvPr/>
          </p:nvSpPr>
          <p:spPr>
            <a:xfrm>
              <a:off x="3338549" y="2798460"/>
              <a:ext cx="298125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DFKai-SB"/>
                  <a:ea typeface="DFKai-SB"/>
                  <a:cs typeface="DFKai-SB"/>
                  <a:sym typeface="DFKai-SB"/>
                </a:rPr>
                <a:t>提升太陽能普遍性</a:t>
              </a:r>
              <a:endParaRPr b="0" i="0" sz="2800" u="none" cap="none" strike="noStrike">
                <a:solidFill>
                  <a:schemeClr val="lt1"/>
                </a:solidFill>
                <a:latin typeface="DFKai-SB"/>
                <a:ea typeface="DFKai-SB"/>
                <a:cs typeface="DFKai-SB"/>
                <a:sym typeface="DFKai-SB"/>
              </a:endParaRPr>
            </a:p>
          </p:txBody>
        </p:sp>
        <p:sp>
          <p:nvSpPr>
            <p:cNvPr id="102" name="Google Shape;102;p3"/>
            <p:cNvSpPr/>
            <p:nvPr/>
          </p:nvSpPr>
          <p:spPr>
            <a:xfrm>
              <a:off x="7041543" y="2798460"/>
              <a:ext cx="298125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7041543" y="2798460"/>
              <a:ext cx="2981250"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800"/>
                <a:buFont typeface="Arial"/>
                <a:buNone/>
              </a:pPr>
              <a:r>
                <a:rPr b="0" i="0" lang="zh-TW" sz="2800" u="none" cap="none" strike="noStrike">
                  <a:solidFill>
                    <a:schemeClr val="lt1"/>
                  </a:solidFill>
                  <a:latin typeface="DFKai-SB"/>
                  <a:ea typeface="DFKai-SB"/>
                  <a:cs typeface="DFKai-SB"/>
                  <a:sym typeface="DFKai-SB"/>
                </a:rPr>
                <a:t>節省電力</a:t>
              </a:r>
              <a:endParaRPr b="0" i="0" sz="2800" u="none" cap="none" strike="noStrike">
                <a:solidFill>
                  <a:schemeClr val="lt1"/>
                </a:solidFill>
                <a:latin typeface="DFKai-SB"/>
                <a:ea typeface="DFKai-SB"/>
                <a:cs typeface="DFKai-SB"/>
                <a:sym typeface="DFKai-SB"/>
              </a:endParaRPr>
            </a:p>
          </p:txBody>
        </p:sp>
      </p:grpSp>
      <p:sp>
        <p:nvSpPr>
          <p:cNvPr id="104" name="Google Shape;104;p3"/>
          <p:cNvSpPr/>
          <p:nvPr/>
        </p:nvSpPr>
        <p:spPr>
          <a:xfrm>
            <a:off x="8574838" y="1843274"/>
            <a:ext cx="2158859" cy="2044326"/>
          </a:xfrm>
          <a:prstGeom prst="hexagon">
            <a:avLst>
              <a:gd fmla="val 25000" name="adj"/>
              <a:gd fmla="val 115470" name="vf"/>
            </a:avLst>
          </a:prstGeom>
          <a:solidFill>
            <a:srgbClr val="BECE90"/>
          </a:solidFill>
          <a:ln cap="flat" cmpd="sng" w="15875">
            <a:solidFill>
              <a:srgbClr val="414C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 name="Google Shape;105;p3"/>
          <p:cNvSpPr/>
          <p:nvPr/>
        </p:nvSpPr>
        <p:spPr>
          <a:xfrm>
            <a:off x="1525306" y="1843274"/>
            <a:ext cx="2158859" cy="2044326"/>
          </a:xfrm>
          <a:prstGeom prst="hexagon">
            <a:avLst>
              <a:gd fmla="val 25000" name="adj"/>
              <a:gd fmla="val 115470" name="vf"/>
            </a:avLst>
          </a:prstGeom>
          <a:solidFill>
            <a:srgbClr val="ABBB91"/>
          </a:soli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6" name="Google Shape;106;p3"/>
          <p:cNvSpPr/>
          <p:nvPr/>
        </p:nvSpPr>
        <p:spPr>
          <a:xfrm>
            <a:off x="5050072" y="1842847"/>
            <a:ext cx="2158859" cy="2044326"/>
          </a:xfrm>
          <a:prstGeom prst="hexagon">
            <a:avLst>
              <a:gd fmla="val 25000" name="adj"/>
              <a:gd fmla="val 115470" name="vf"/>
            </a:avLst>
          </a:prstGeom>
          <a:solidFill>
            <a:srgbClr val="BECE90"/>
          </a:soli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7" name="Google Shape;107;p3"/>
          <p:cNvPicPr preferRelativeResize="0"/>
          <p:nvPr/>
        </p:nvPicPr>
        <p:blipFill rotWithShape="1">
          <a:blip r:embed="rId3">
            <a:alphaModFix/>
          </a:blip>
          <a:srcRect b="0" l="0" r="0" t="0"/>
          <a:stretch/>
        </p:blipFill>
        <p:spPr>
          <a:xfrm>
            <a:off x="8973142" y="2079898"/>
            <a:ext cx="1362250" cy="1605744"/>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0392"/>
              </a:srgbClr>
            </a:outerShdw>
          </a:effectLst>
        </p:spPr>
      </p:pic>
      <p:pic>
        <p:nvPicPr>
          <p:cNvPr id="108" name="Google Shape;108;p3"/>
          <p:cNvPicPr preferRelativeResize="0"/>
          <p:nvPr/>
        </p:nvPicPr>
        <p:blipFill rotWithShape="1">
          <a:blip r:embed="rId4">
            <a:alphaModFix/>
          </a:blip>
          <a:srcRect b="0" l="0" r="0" t="0"/>
          <a:stretch/>
        </p:blipFill>
        <p:spPr>
          <a:xfrm>
            <a:off x="5455499" y="2096002"/>
            <a:ext cx="1348003" cy="1538869"/>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0392"/>
              </a:srgbClr>
            </a:outerShdw>
          </a:effectLst>
        </p:spPr>
      </p:pic>
      <p:pic>
        <p:nvPicPr>
          <p:cNvPr id="109" name="Google Shape;109;p3"/>
          <p:cNvPicPr preferRelativeResize="0"/>
          <p:nvPr/>
        </p:nvPicPr>
        <p:blipFill rotWithShape="1">
          <a:blip r:embed="rId5">
            <a:alphaModFix/>
          </a:blip>
          <a:srcRect b="0" l="0" r="0" t="0"/>
          <a:stretch/>
        </p:blipFill>
        <p:spPr>
          <a:xfrm>
            <a:off x="1720610" y="2179077"/>
            <a:ext cx="1768249" cy="1392959"/>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0392"/>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nvSpPr>
        <p:spPr>
          <a:xfrm>
            <a:off x="4064907" y="0"/>
            <a:ext cx="4062185" cy="11079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zh-TW" sz="6600" u="none" cap="none" strike="noStrike">
                <a:solidFill>
                  <a:srgbClr val="FF0000"/>
                </a:solidFill>
                <a:latin typeface="DFKai-SB"/>
                <a:ea typeface="DFKai-SB"/>
                <a:cs typeface="DFKai-SB"/>
                <a:sym typeface="DFKai-SB"/>
              </a:rPr>
              <a:t>甘特圖</a:t>
            </a:r>
            <a:endParaRPr b="0" i="0" sz="6600" u="none" cap="none" strike="noStrike">
              <a:solidFill>
                <a:srgbClr val="FF0000"/>
              </a:solidFill>
              <a:latin typeface="DFKai-SB"/>
              <a:ea typeface="DFKai-SB"/>
              <a:cs typeface="DFKai-SB"/>
              <a:sym typeface="DFKai-SB"/>
            </a:endParaRPr>
          </a:p>
        </p:txBody>
      </p:sp>
      <p:pic>
        <p:nvPicPr>
          <p:cNvPr id="115" name="Google Shape;115;p4"/>
          <p:cNvPicPr preferRelativeResize="0"/>
          <p:nvPr/>
        </p:nvPicPr>
        <p:blipFill rotWithShape="1">
          <a:blip r:embed="rId3">
            <a:alphaModFix/>
          </a:blip>
          <a:srcRect b="0" l="0" r="0" t="0"/>
          <a:stretch/>
        </p:blipFill>
        <p:spPr>
          <a:xfrm>
            <a:off x="0" y="1107955"/>
            <a:ext cx="12192000" cy="56525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p:nvPr/>
        </p:nvSpPr>
        <p:spPr>
          <a:xfrm>
            <a:off x="643243" y="394835"/>
            <a:ext cx="6909336" cy="6139780"/>
          </a:xfrm>
          <a:prstGeom prst="rect">
            <a:avLst/>
          </a:prstGeom>
          <a:solidFill>
            <a:schemeClr val="dk1"/>
          </a:solidFill>
          <a:ln>
            <a:noFill/>
          </a:ln>
          <a:effectLst>
            <a:outerShdw blurRad="50800" rotWithShape="0" algn="ctr">
              <a:srgbClr val="000000">
                <a:alpha val="6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
          <p:cNvSpPr/>
          <p:nvPr/>
        </p:nvSpPr>
        <p:spPr>
          <a:xfrm>
            <a:off x="8166971" y="-1"/>
            <a:ext cx="4025029" cy="6858000"/>
          </a:xfrm>
          <a:prstGeom prst="rect">
            <a:avLst/>
          </a:prstGeom>
          <a:blipFill rotWithShape="1">
            <a:blip r:embed="rId3">
              <a:alphaModFix amt="10000"/>
            </a:blip>
            <a:tile algn="tl" flip="xy" tx="-31750" sx="100000" ty="-120650" sy="100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
          <p:cNvSpPr txBox="1"/>
          <p:nvPr>
            <p:ph type="title"/>
          </p:nvPr>
        </p:nvSpPr>
        <p:spPr>
          <a:xfrm>
            <a:off x="8735266" y="505329"/>
            <a:ext cx="2888344" cy="557107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DFKai-SB"/>
              <a:buNone/>
            </a:pPr>
            <a:r>
              <a:rPr b="1" lang="zh-TW">
                <a:solidFill>
                  <a:schemeClr val="lt1"/>
                </a:solidFill>
                <a:latin typeface="DFKai-SB"/>
                <a:ea typeface="DFKai-SB"/>
                <a:cs typeface="DFKai-SB"/>
                <a:sym typeface="DFKai-SB"/>
              </a:rPr>
              <a:t>專題製作流程圖</a:t>
            </a:r>
            <a:endParaRPr>
              <a:solidFill>
                <a:schemeClr val="lt1"/>
              </a:solidFill>
              <a:latin typeface="DFKai-SB"/>
              <a:ea typeface="DFKai-SB"/>
              <a:cs typeface="DFKai-SB"/>
              <a:sym typeface="DFKai-SB"/>
            </a:endParaRPr>
          </a:p>
        </p:txBody>
      </p:sp>
      <p:pic>
        <p:nvPicPr>
          <p:cNvPr descr="https://lh4.googleusercontent.com/BmV8P2p3cSbMZ6F5dS_ce3ZjPHJvRKjhb5JgFH7knm7wJuS73WaSxpianmd5Hxajm_b7jWYvff21GycX2p3Uddz-IYv5Du6ti-cjLri4Tzly9ngVY9uNgFNS2EaHl-GLROBGSUV-cH34NUo1n8CEljAtJ6_4jWTDo7OsZ7-RDkMi-hkW3IPFkY29s_nGQAYMUJA-YQ" id="123" name="Google Shape;123;p5"/>
          <p:cNvPicPr preferRelativeResize="0"/>
          <p:nvPr/>
        </p:nvPicPr>
        <p:blipFill rotWithShape="1">
          <a:blip r:embed="rId4">
            <a:alphaModFix/>
          </a:blip>
          <a:srcRect b="0" l="0" r="0" t="0"/>
          <a:stretch/>
        </p:blipFill>
        <p:spPr>
          <a:xfrm>
            <a:off x="727947" y="505329"/>
            <a:ext cx="6721068" cy="58954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p:nvPr/>
        </p:nvSpPr>
        <p:spPr>
          <a:xfrm>
            <a:off x="8166971" y="-1"/>
            <a:ext cx="4025029" cy="6858000"/>
          </a:xfrm>
          <a:prstGeom prst="rect">
            <a:avLst/>
          </a:prstGeom>
          <a:blipFill rotWithShape="1">
            <a:blip r:embed="rId3">
              <a:alphaModFix amt="10000"/>
            </a:blip>
            <a:tile algn="tl" flip="xy" tx="-31750" sx="100000" ty="-120650" sy="100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6"/>
          <p:cNvSpPr txBox="1"/>
          <p:nvPr>
            <p:ph type="title"/>
          </p:nvPr>
        </p:nvSpPr>
        <p:spPr>
          <a:xfrm>
            <a:off x="8735266" y="505329"/>
            <a:ext cx="2888344" cy="557107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DFKai-SB"/>
              <a:buNone/>
            </a:pPr>
            <a:r>
              <a:rPr lang="zh-TW" sz="5400">
                <a:solidFill>
                  <a:schemeClr val="lt1"/>
                </a:solidFill>
                <a:latin typeface="DFKai-SB"/>
                <a:ea typeface="DFKai-SB"/>
                <a:cs typeface="DFKai-SB"/>
                <a:sym typeface="DFKai-SB"/>
              </a:rPr>
              <a:t>系統</a:t>
            </a:r>
            <a:br>
              <a:rPr lang="zh-TW" sz="5400">
                <a:solidFill>
                  <a:schemeClr val="lt1"/>
                </a:solidFill>
                <a:latin typeface="DFKai-SB"/>
                <a:ea typeface="DFKai-SB"/>
                <a:cs typeface="DFKai-SB"/>
                <a:sym typeface="DFKai-SB"/>
              </a:rPr>
            </a:br>
            <a:r>
              <a:rPr lang="zh-TW" sz="5400">
                <a:solidFill>
                  <a:schemeClr val="lt1"/>
                </a:solidFill>
                <a:latin typeface="DFKai-SB"/>
                <a:ea typeface="DFKai-SB"/>
                <a:cs typeface="DFKai-SB"/>
                <a:sym typeface="DFKai-SB"/>
              </a:rPr>
              <a:t>架構圖</a:t>
            </a:r>
            <a:endParaRPr sz="5400">
              <a:solidFill>
                <a:schemeClr val="lt1"/>
              </a:solidFill>
              <a:latin typeface="DFKai-SB"/>
              <a:ea typeface="DFKai-SB"/>
              <a:cs typeface="DFKai-SB"/>
              <a:sym typeface="DFKai-SB"/>
            </a:endParaRPr>
          </a:p>
        </p:txBody>
      </p:sp>
      <p:sp>
        <p:nvSpPr>
          <p:cNvPr id="130" name="Google Shape;130;p6"/>
          <p:cNvSpPr/>
          <p:nvPr/>
        </p:nvSpPr>
        <p:spPr>
          <a:xfrm>
            <a:off x="419548" y="849854"/>
            <a:ext cx="1775012" cy="839097"/>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zh-TW" sz="1800" u="none" cap="none" strike="noStrike">
                <a:solidFill>
                  <a:schemeClr val="dk1"/>
                </a:solidFill>
                <a:latin typeface="Calibri"/>
                <a:ea typeface="Calibri"/>
                <a:cs typeface="Calibri"/>
                <a:sym typeface="Calibri"/>
              </a:rPr>
              <a:t>太陽能</a:t>
            </a:r>
            <a:endParaRPr b="0" i="0" sz="1400" u="none" cap="none" strike="noStrike">
              <a:solidFill>
                <a:srgbClr val="000000"/>
              </a:solidFill>
              <a:latin typeface="Arial"/>
              <a:ea typeface="Arial"/>
              <a:cs typeface="Arial"/>
              <a:sym typeface="Arial"/>
            </a:endParaRPr>
          </a:p>
        </p:txBody>
      </p:sp>
      <p:sp>
        <p:nvSpPr>
          <p:cNvPr id="131" name="Google Shape;131;p6"/>
          <p:cNvSpPr/>
          <p:nvPr/>
        </p:nvSpPr>
        <p:spPr>
          <a:xfrm>
            <a:off x="652285" y="2708237"/>
            <a:ext cx="1301676" cy="720762"/>
          </a:xfrm>
          <a:prstGeom prst="rect">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chemeClr val="dk1"/>
                </a:solidFill>
                <a:latin typeface="Calibri"/>
                <a:ea typeface="Calibri"/>
                <a:cs typeface="Calibri"/>
                <a:sym typeface="Calibri"/>
              </a:rPr>
              <a:t>電池</a:t>
            </a:r>
            <a:endParaRPr b="0" i="0" sz="1800" u="none" cap="none" strike="noStrike">
              <a:solidFill>
                <a:schemeClr val="dk1"/>
              </a:solidFill>
              <a:latin typeface="Calibri"/>
              <a:ea typeface="Calibri"/>
              <a:cs typeface="Calibri"/>
              <a:sym typeface="Calibri"/>
            </a:endParaRPr>
          </a:p>
        </p:txBody>
      </p:sp>
      <p:cxnSp>
        <p:nvCxnSpPr>
          <p:cNvPr id="132" name="Google Shape;132;p6"/>
          <p:cNvCxnSpPr>
            <a:stCxn id="130" idx="2"/>
          </p:cNvCxnSpPr>
          <p:nvPr/>
        </p:nvCxnSpPr>
        <p:spPr>
          <a:xfrm>
            <a:off x="1307054" y="1688951"/>
            <a:ext cx="0" cy="1019400"/>
          </a:xfrm>
          <a:prstGeom prst="straightConnector1">
            <a:avLst/>
          </a:prstGeom>
          <a:noFill/>
          <a:ln cap="flat" cmpd="sng" w="9525">
            <a:solidFill>
              <a:schemeClr val="dk1"/>
            </a:solidFill>
            <a:prstDash val="solid"/>
            <a:miter lim="800000"/>
            <a:headEnd len="sm" w="sm" type="none"/>
            <a:tailEnd len="med" w="med" type="triangle"/>
          </a:ln>
        </p:spPr>
      </p:cxnSp>
      <p:cxnSp>
        <p:nvCxnSpPr>
          <p:cNvPr id="133" name="Google Shape;133;p6"/>
          <p:cNvCxnSpPr>
            <a:stCxn id="131" idx="2"/>
          </p:cNvCxnSpPr>
          <p:nvPr/>
        </p:nvCxnSpPr>
        <p:spPr>
          <a:xfrm>
            <a:off x="1303123" y="3428999"/>
            <a:ext cx="0" cy="822900"/>
          </a:xfrm>
          <a:prstGeom prst="straightConnector1">
            <a:avLst/>
          </a:prstGeom>
          <a:noFill/>
          <a:ln cap="flat" cmpd="sng" w="9525">
            <a:solidFill>
              <a:schemeClr val="dk1"/>
            </a:solidFill>
            <a:prstDash val="solid"/>
            <a:miter lim="800000"/>
            <a:headEnd len="sm" w="sm" type="none"/>
            <a:tailEnd len="sm" w="sm" type="none"/>
          </a:ln>
        </p:spPr>
      </p:cxnSp>
      <p:cxnSp>
        <p:nvCxnSpPr>
          <p:cNvPr id="134" name="Google Shape;134;p6"/>
          <p:cNvCxnSpPr/>
          <p:nvPr/>
        </p:nvCxnSpPr>
        <p:spPr>
          <a:xfrm>
            <a:off x="1307054" y="4216998"/>
            <a:ext cx="887506" cy="0"/>
          </a:xfrm>
          <a:prstGeom prst="straightConnector1">
            <a:avLst/>
          </a:prstGeom>
          <a:noFill/>
          <a:ln cap="flat" cmpd="sng" w="9525">
            <a:solidFill>
              <a:schemeClr val="dk1"/>
            </a:solidFill>
            <a:prstDash val="solid"/>
            <a:miter lim="800000"/>
            <a:headEnd len="sm" w="sm" type="none"/>
            <a:tailEnd len="med" w="med" type="triangle"/>
          </a:ln>
        </p:spPr>
      </p:cxnSp>
      <p:sp>
        <p:nvSpPr>
          <p:cNvPr id="135" name="Google Shape;135;p6"/>
          <p:cNvSpPr/>
          <p:nvPr/>
        </p:nvSpPr>
        <p:spPr>
          <a:xfrm>
            <a:off x="2149705" y="3905022"/>
            <a:ext cx="1247887" cy="666974"/>
          </a:xfrm>
          <a:prstGeom prst="roundRect">
            <a:avLst>
              <a:gd fmla="val 16667" name="adj"/>
            </a:avLst>
          </a:prstGeom>
          <a:solidFill>
            <a:schemeClr val="lt2"/>
          </a:solidFill>
          <a:ln cap="flat" cmpd="sng" w="12700">
            <a:solidFill>
              <a:schemeClr val="l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chemeClr val="dk1"/>
                </a:solidFill>
                <a:latin typeface="Calibri"/>
                <a:ea typeface="Calibri"/>
                <a:cs typeface="Calibri"/>
                <a:sym typeface="Calibri"/>
              </a:rPr>
              <a:t>ESP32</a:t>
            </a:r>
            <a:endParaRPr b="0" i="0" sz="1800" u="none" cap="none" strike="noStrike">
              <a:solidFill>
                <a:schemeClr val="dk1"/>
              </a:solidFill>
              <a:latin typeface="Calibri"/>
              <a:ea typeface="Calibri"/>
              <a:cs typeface="Calibri"/>
              <a:sym typeface="Calibri"/>
            </a:endParaRPr>
          </a:p>
        </p:txBody>
      </p:sp>
      <p:cxnSp>
        <p:nvCxnSpPr>
          <p:cNvPr id="136" name="Google Shape;136;p6"/>
          <p:cNvCxnSpPr/>
          <p:nvPr/>
        </p:nvCxnSpPr>
        <p:spPr>
          <a:xfrm flipH="1">
            <a:off x="2818503" y="5195944"/>
            <a:ext cx="1871831" cy="21515"/>
          </a:xfrm>
          <a:prstGeom prst="straightConnector1">
            <a:avLst/>
          </a:prstGeom>
          <a:noFill/>
          <a:ln cap="flat" cmpd="sng" w="9525">
            <a:solidFill>
              <a:schemeClr val="dk1"/>
            </a:solidFill>
            <a:prstDash val="solid"/>
            <a:miter lim="800000"/>
            <a:headEnd len="sm" w="sm" type="none"/>
            <a:tailEnd len="sm" w="sm" type="none"/>
          </a:ln>
        </p:spPr>
      </p:cxnSp>
      <p:cxnSp>
        <p:nvCxnSpPr>
          <p:cNvPr id="137" name="Google Shape;137;p6"/>
          <p:cNvCxnSpPr>
            <a:endCxn id="135" idx="2"/>
          </p:cNvCxnSpPr>
          <p:nvPr/>
        </p:nvCxnSpPr>
        <p:spPr>
          <a:xfrm rot="10800000">
            <a:off x="2773649" y="4571996"/>
            <a:ext cx="0" cy="645600"/>
          </a:xfrm>
          <a:prstGeom prst="straightConnector1">
            <a:avLst/>
          </a:prstGeom>
          <a:noFill/>
          <a:ln cap="flat" cmpd="sng" w="9525">
            <a:solidFill>
              <a:schemeClr val="dk1"/>
            </a:solidFill>
            <a:prstDash val="solid"/>
            <a:miter lim="800000"/>
            <a:headEnd len="sm" w="sm" type="none"/>
            <a:tailEnd len="med" w="med" type="triangle"/>
          </a:ln>
        </p:spPr>
      </p:cxnSp>
      <p:cxnSp>
        <p:nvCxnSpPr>
          <p:cNvPr id="138" name="Google Shape;138;p6"/>
          <p:cNvCxnSpPr>
            <a:stCxn id="135" idx="0"/>
          </p:cNvCxnSpPr>
          <p:nvPr/>
        </p:nvCxnSpPr>
        <p:spPr>
          <a:xfrm rot="10800000">
            <a:off x="2737349" y="1871922"/>
            <a:ext cx="36300" cy="2033100"/>
          </a:xfrm>
          <a:prstGeom prst="straightConnector1">
            <a:avLst/>
          </a:prstGeom>
          <a:noFill/>
          <a:ln cap="flat" cmpd="sng" w="9525">
            <a:solidFill>
              <a:schemeClr val="dk1"/>
            </a:solidFill>
            <a:prstDash val="solid"/>
            <a:miter lim="800000"/>
            <a:headEnd len="sm" w="sm" type="none"/>
            <a:tailEnd len="sm" w="sm" type="none"/>
          </a:ln>
        </p:spPr>
      </p:cxnSp>
      <p:cxnSp>
        <p:nvCxnSpPr>
          <p:cNvPr id="139" name="Google Shape;139;p6"/>
          <p:cNvCxnSpPr/>
          <p:nvPr/>
        </p:nvCxnSpPr>
        <p:spPr>
          <a:xfrm>
            <a:off x="2737439" y="1871831"/>
            <a:ext cx="5083370" cy="0"/>
          </a:xfrm>
          <a:prstGeom prst="straightConnector1">
            <a:avLst/>
          </a:prstGeom>
          <a:noFill/>
          <a:ln cap="flat" cmpd="sng" w="9525">
            <a:solidFill>
              <a:schemeClr val="dk1"/>
            </a:solidFill>
            <a:prstDash val="solid"/>
            <a:miter lim="800000"/>
            <a:headEnd len="sm" w="sm" type="none"/>
            <a:tailEnd len="sm" w="sm" type="none"/>
          </a:ln>
        </p:spPr>
      </p:cxnSp>
      <p:cxnSp>
        <p:nvCxnSpPr>
          <p:cNvPr id="140" name="Google Shape;140;p6"/>
          <p:cNvCxnSpPr/>
          <p:nvPr/>
        </p:nvCxnSpPr>
        <p:spPr>
          <a:xfrm>
            <a:off x="7820809" y="1871831"/>
            <a:ext cx="0" cy="2345166"/>
          </a:xfrm>
          <a:prstGeom prst="straightConnector1">
            <a:avLst/>
          </a:prstGeom>
          <a:noFill/>
          <a:ln cap="flat" cmpd="sng" w="9525">
            <a:solidFill>
              <a:schemeClr val="dk1"/>
            </a:solidFill>
            <a:prstDash val="solid"/>
            <a:miter lim="800000"/>
            <a:headEnd len="sm" w="sm" type="none"/>
            <a:tailEnd len="sm" w="sm" type="none"/>
          </a:ln>
        </p:spPr>
      </p:cxnSp>
      <p:cxnSp>
        <p:nvCxnSpPr>
          <p:cNvPr id="141" name="Google Shape;141;p6"/>
          <p:cNvCxnSpPr/>
          <p:nvPr/>
        </p:nvCxnSpPr>
        <p:spPr>
          <a:xfrm flipH="1">
            <a:off x="7182361" y="4238509"/>
            <a:ext cx="631052" cy="1"/>
          </a:xfrm>
          <a:prstGeom prst="straightConnector1">
            <a:avLst/>
          </a:prstGeom>
          <a:noFill/>
          <a:ln cap="flat" cmpd="sng" w="9525">
            <a:solidFill>
              <a:schemeClr val="dk1"/>
            </a:solidFill>
            <a:prstDash val="solid"/>
            <a:miter lim="800000"/>
            <a:headEnd len="sm" w="sm" type="none"/>
            <a:tailEnd len="sm" w="sm" type="none"/>
          </a:ln>
        </p:spPr>
      </p:cxnSp>
      <p:sp>
        <p:nvSpPr>
          <p:cNvPr id="142" name="Google Shape;142;p6"/>
          <p:cNvSpPr/>
          <p:nvPr/>
        </p:nvSpPr>
        <p:spPr>
          <a:xfrm>
            <a:off x="6016787" y="2656147"/>
            <a:ext cx="1158178" cy="487914"/>
          </a:xfrm>
          <a:prstGeom prst="roundRect">
            <a:avLst>
              <a:gd fmla="val 16667"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zh-TW" sz="1800" u="none" cap="none" strike="noStrike">
                <a:solidFill>
                  <a:schemeClr val="dk1"/>
                </a:solidFill>
                <a:latin typeface="Calibri"/>
                <a:ea typeface="Calibri"/>
                <a:cs typeface="Calibri"/>
                <a:sym typeface="Calibri"/>
              </a:rPr>
              <a:t>L298N</a:t>
            </a:r>
            <a:endParaRPr b="0" i="0" sz="1800" u="none" cap="none" strike="noStrike">
              <a:solidFill>
                <a:schemeClr val="dk1"/>
              </a:solidFill>
              <a:latin typeface="Calibri"/>
              <a:ea typeface="Calibri"/>
              <a:cs typeface="Calibri"/>
              <a:sym typeface="Calibri"/>
            </a:endParaRPr>
          </a:p>
        </p:txBody>
      </p:sp>
      <p:cxnSp>
        <p:nvCxnSpPr>
          <p:cNvPr id="143" name="Google Shape;143;p6"/>
          <p:cNvCxnSpPr>
            <a:endCxn id="142" idx="2"/>
          </p:cNvCxnSpPr>
          <p:nvPr/>
        </p:nvCxnSpPr>
        <p:spPr>
          <a:xfrm rot="10800000">
            <a:off x="6595876" y="3144061"/>
            <a:ext cx="16200" cy="825600"/>
          </a:xfrm>
          <a:prstGeom prst="straightConnector1">
            <a:avLst/>
          </a:prstGeom>
          <a:noFill/>
          <a:ln cap="flat" cmpd="sng" w="9525">
            <a:solidFill>
              <a:schemeClr val="dk1"/>
            </a:solidFill>
            <a:prstDash val="solid"/>
            <a:miter lim="800000"/>
            <a:headEnd len="sm" w="sm" type="none"/>
            <a:tailEnd len="med" w="med" type="triangle"/>
          </a:ln>
        </p:spPr>
      </p:cxnSp>
      <p:sp>
        <p:nvSpPr>
          <p:cNvPr id="144" name="Google Shape;144;p6"/>
          <p:cNvSpPr/>
          <p:nvPr/>
        </p:nvSpPr>
        <p:spPr>
          <a:xfrm>
            <a:off x="4445165" y="3743657"/>
            <a:ext cx="885968" cy="989703"/>
          </a:xfrm>
          <a:prstGeom prst="flowChartDecision">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zh-TW" sz="1800" u="none" cap="none" strike="noStrike">
                <a:solidFill>
                  <a:schemeClr val="dk1"/>
                </a:solidFill>
                <a:latin typeface="Calibri"/>
                <a:ea typeface="Calibri"/>
                <a:cs typeface="Calibri"/>
                <a:sym typeface="Calibri"/>
              </a:rPr>
              <a:t>紅外線</a:t>
            </a:r>
            <a:endParaRPr b="1" i="0" sz="1800" u="none" cap="none" strike="noStrike">
              <a:solidFill>
                <a:schemeClr val="dk1"/>
              </a:solidFill>
              <a:latin typeface="Calibri"/>
              <a:ea typeface="Calibri"/>
              <a:cs typeface="Calibri"/>
              <a:sym typeface="Calibri"/>
            </a:endParaRPr>
          </a:p>
        </p:txBody>
      </p:sp>
      <p:cxnSp>
        <p:nvCxnSpPr>
          <p:cNvPr id="145" name="Google Shape;145;p6"/>
          <p:cNvCxnSpPr>
            <a:endCxn id="142" idx="1"/>
          </p:cNvCxnSpPr>
          <p:nvPr/>
        </p:nvCxnSpPr>
        <p:spPr>
          <a:xfrm>
            <a:off x="4888187" y="2900104"/>
            <a:ext cx="1128600" cy="0"/>
          </a:xfrm>
          <a:prstGeom prst="straightConnector1">
            <a:avLst/>
          </a:prstGeom>
          <a:noFill/>
          <a:ln cap="flat" cmpd="sng" w="9525">
            <a:solidFill>
              <a:schemeClr val="dk1"/>
            </a:solidFill>
            <a:prstDash val="solid"/>
            <a:miter lim="800000"/>
            <a:headEnd len="sm" w="sm" type="none"/>
            <a:tailEnd len="med" w="med" type="triangle"/>
          </a:ln>
        </p:spPr>
      </p:cxnSp>
      <p:cxnSp>
        <p:nvCxnSpPr>
          <p:cNvPr id="146" name="Google Shape;146;p6"/>
          <p:cNvCxnSpPr>
            <a:stCxn id="144" idx="0"/>
          </p:cNvCxnSpPr>
          <p:nvPr/>
        </p:nvCxnSpPr>
        <p:spPr>
          <a:xfrm rot="10800000">
            <a:off x="4888149" y="2921657"/>
            <a:ext cx="0" cy="822000"/>
          </a:xfrm>
          <a:prstGeom prst="straightConnector1">
            <a:avLst/>
          </a:prstGeom>
          <a:noFill/>
          <a:ln cap="flat" cmpd="sng" w="9525">
            <a:solidFill>
              <a:schemeClr val="dk1"/>
            </a:solidFill>
            <a:prstDash val="solid"/>
            <a:miter lim="800000"/>
            <a:headEnd len="sm" w="sm" type="none"/>
            <a:tailEnd len="sm" w="sm" type="none"/>
          </a:ln>
        </p:spPr>
      </p:cxnSp>
      <p:cxnSp>
        <p:nvCxnSpPr>
          <p:cNvPr id="147" name="Google Shape;147;p6"/>
          <p:cNvCxnSpPr>
            <a:stCxn id="144" idx="3"/>
          </p:cNvCxnSpPr>
          <p:nvPr/>
        </p:nvCxnSpPr>
        <p:spPr>
          <a:xfrm>
            <a:off x="5331133" y="4238509"/>
            <a:ext cx="711000" cy="21600"/>
          </a:xfrm>
          <a:prstGeom prst="straightConnector1">
            <a:avLst/>
          </a:prstGeom>
          <a:noFill/>
          <a:ln cap="flat" cmpd="sng" w="9525">
            <a:solidFill>
              <a:schemeClr val="dk1"/>
            </a:solidFill>
            <a:prstDash val="solid"/>
            <a:miter lim="800000"/>
            <a:headEnd len="sm" w="sm" type="none"/>
            <a:tailEnd len="sm" w="sm" type="none"/>
          </a:ln>
        </p:spPr>
      </p:cxnSp>
      <p:cxnSp>
        <p:nvCxnSpPr>
          <p:cNvPr id="148" name="Google Shape;148;p6"/>
          <p:cNvCxnSpPr>
            <a:stCxn id="135" idx="3"/>
            <a:endCxn id="144" idx="1"/>
          </p:cNvCxnSpPr>
          <p:nvPr/>
        </p:nvCxnSpPr>
        <p:spPr>
          <a:xfrm>
            <a:off x="3397592" y="4238509"/>
            <a:ext cx="1047600" cy="0"/>
          </a:xfrm>
          <a:prstGeom prst="straightConnector1">
            <a:avLst/>
          </a:prstGeom>
          <a:noFill/>
          <a:ln cap="flat" cmpd="sng" w="9525">
            <a:solidFill>
              <a:schemeClr val="dk1"/>
            </a:solidFill>
            <a:prstDash val="solid"/>
            <a:miter lim="800000"/>
            <a:headEnd len="sm" w="sm" type="none"/>
            <a:tailEnd len="sm" w="sm" type="none"/>
          </a:ln>
        </p:spPr>
      </p:cxnSp>
      <p:cxnSp>
        <p:nvCxnSpPr>
          <p:cNvPr id="149" name="Google Shape;149;p6"/>
          <p:cNvCxnSpPr>
            <a:stCxn id="144" idx="2"/>
          </p:cNvCxnSpPr>
          <p:nvPr/>
        </p:nvCxnSpPr>
        <p:spPr>
          <a:xfrm>
            <a:off x="4888149" y="4733360"/>
            <a:ext cx="0" cy="505500"/>
          </a:xfrm>
          <a:prstGeom prst="straightConnector1">
            <a:avLst/>
          </a:prstGeom>
          <a:noFill/>
          <a:ln cap="flat" cmpd="sng" w="9525">
            <a:solidFill>
              <a:schemeClr val="dk1"/>
            </a:solidFill>
            <a:prstDash val="solid"/>
            <a:miter lim="800000"/>
            <a:headEnd len="sm" w="sm" type="none"/>
            <a:tailEnd len="sm" w="sm" type="none"/>
          </a:ln>
        </p:spPr>
      </p:cxnSp>
      <p:cxnSp>
        <p:nvCxnSpPr>
          <p:cNvPr id="150" name="Google Shape;150;p6"/>
          <p:cNvCxnSpPr/>
          <p:nvPr/>
        </p:nvCxnSpPr>
        <p:spPr>
          <a:xfrm flipH="1">
            <a:off x="4690335" y="5195942"/>
            <a:ext cx="185286" cy="1"/>
          </a:xfrm>
          <a:prstGeom prst="straightConnector1">
            <a:avLst/>
          </a:prstGeom>
          <a:noFill/>
          <a:ln cap="flat" cmpd="sng" w="9525">
            <a:solidFill>
              <a:schemeClr val="dk1"/>
            </a:solidFill>
            <a:prstDash val="solid"/>
            <a:miter lim="800000"/>
            <a:headEnd len="sm" w="sm" type="none"/>
            <a:tailEnd len="sm" w="sm" type="none"/>
          </a:ln>
        </p:spPr>
      </p:cxnSp>
      <p:sp>
        <p:nvSpPr>
          <p:cNvPr id="151" name="Google Shape;151;p6"/>
          <p:cNvSpPr/>
          <p:nvPr/>
        </p:nvSpPr>
        <p:spPr>
          <a:xfrm>
            <a:off x="6042051" y="3969568"/>
            <a:ext cx="1132914" cy="580915"/>
          </a:xfrm>
          <a:prstGeom prst="roundRect">
            <a:avLst>
              <a:gd fmla="val 16667"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zh-TW" sz="2400" u="none" cap="none" strike="noStrike">
                <a:solidFill>
                  <a:schemeClr val="dk1"/>
                </a:solidFill>
                <a:latin typeface="Calibri"/>
                <a:ea typeface="Calibri"/>
                <a:cs typeface="Calibri"/>
                <a:sym typeface="Calibri"/>
              </a:rPr>
              <a:t>LED</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
          <p:cNvSpPr/>
          <p:nvPr/>
        </p:nvSpPr>
        <p:spPr>
          <a:xfrm>
            <a:off x="8166971" y="-1"/>
            <a:ext cx="4025029" cy="6858000"/>
          </a:xfrm>
          <a:prstGeom prst="rect">
            <a:avLst/>
          </a:prstGeom>
          <a:blipFill rotWithShape="1">
            <a:blip r:embed="rId3">
              <a:alphaModFix amt="10000"/>
            </a:blip>
            <a:tile algn="tl" flip="xy" tx="-31750" sx="100000" ty="-120650" sy="100000"/>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7"/>
          <p:cNvSpPr txBox="1"/>
          <p:nvPr>
            <p:ph type="title"/>
          </p:nvPr>
        </p:nvSpPr>
        <p:spPr>
          <a:xfrm>
            <a:off x="8735266" y="505329"/>
            <a:ext cx="2888344" cy="557107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400"/>
              <a:buFont typeface="DFKai-SB"/>
              <a:buNone/>
            </a:pPr>
            <a:r>
              <a:rPr lang="zh-TW" sz="5400">
                <a:solidFill>
                  <a:schemeClr val="lt1"/>
                </a:solidFill>
                <a:latin typeface="DFKai-SB"/>
                <a:ea typeface="DFKai-SB"/>
                <a:cs typeface="DFKai-SB"/>
                <a:sym typeface="DFKai-SB"/>
              </a:rPr>
              <a:t>電路圖</a:t>
            </a:r>
            <a:endParaRPr sz="5400">
              <a:solidFill>
                <a:schemeClr val="lt1"/>
              </a:solidFill>
              <a:latin typeface="DFKai-SB"/>
              <a:ea typeface="DFKai-SB"/>
              <a:cs typeface="DFKai-SB"/>
              <a:sym typeface="DFKai-SB"/>
            </a:endParaRPr>
          </a:p>
        </p:txBody>
      </p:sp>
      <p:pic>
        <p:nvPicPr>
          <p:cNvPr id="158" name="Google Shape;158;p7"/>
          <p:cNvPicPr preferRelativeResize="0"/>
          <p:nvPr/>
        </p:nvPicPr>
        <p:blipFill rotWithShape="1">
          <a:blip r:embed="rId4">
            <a:alphaModFix/>
          </a:blip>
          <a:srcRect b="16606" l="15759" r="13916" t="15527"/>
          <a:stretch/>
        </p:blipFill>
        <p:spPr>
          <a:xfrm>
            <a:off x="0" y="75225"/>
            <a:ext cx="8166974" cy="6001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ph type="title"/>
          </p:nvPr>
        </p:nvSpPr>
        <p:spPr>
          <a:xfrm>
            <a:off x="6303188" y="892220"/>
            <a:ext cx="4810815"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D1E7A7"/>
              </a:buClr>
              <a:buSzPts val="6600"/>
              <a:buFont typeface="DFKai-SB"/>
              <a:buNone/>
            </a:pPr>
            <a:r>
              <a:rPr b="1" lang="zh-TW" sz="6600">
                <a:solidFill>
                  <a:schemeClr val="dk1"/>
                </a:solidFill>
                <a:latin typeface="DFKai-SB"/>
                <a:ea typeface="DFKai-SB"/>
                <a:cs typeface="DFKai-SB"/>
                <a:sym typeface="DFKai-SB"/>
              </a:rPr>
              <a:t>ESP32</a:t>
            </a:r>
            <a:endParaRPr sz="6600">
              <a:solidFill>
                <a:schemeClr val="dk1"/>
              </a:solidFill>
              <a:latin typeface="DFKai-SB"/>
              <a:ea typeface="DFKai-SB"/>
              <a:cs typeface="DFKai-SB"/>
              <a:sym typeface="DFKai-SB"/>
            </a:endParaRPr>
          </a:p>
        </p:txBody>
      </p:sp>
      <p:pic>
        <p:nvPicPr>
          <p:cNvPr descr="如何在Arduino IDE中，新增ESP32系列開發板" id="164" name="Google Shape;164;p8"/>
          <p:cNvPicPr preferRelativeResize="0"/>
          <p:nvPr/>
        </p:nvPicPr>
        <p:blipFill rotWithShape="1">
          <a:blip r:embed="rId3">
            <a:alphaModFix/>
          </a:blip>
          <a:srcRect b="0" l="9267" r="9584" t="0"/>
          <a:stretch/>
        </p:blipFill>
        <p:spPr>
          <a:xfrm>
            <a:off x="1762298" y="2128057"/>
            <a:ext cx="3316778" cy="261850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0392"/>
              </a:srgbClr>
            </a:outerShdw>
          </a:effectLst>
        </p:spPr>
      </p:pic>
      <p:sp>
        <p:nvSpPr>
          <p:cNvPr id="165" name="Google Shape;165;p8"/>
          <p:cNvSpPr txBox="1"/>
          <p:nvPr/>
        </p:nvSpPr>
        <p:spPr>
          <a:xfrm>
            <a:off x="7202369" y="2263820"/>
            <a:ext cx="35745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zh-TW" sz="2400" u="none" cap="none" strike="noStrike">
                <a:solidFill>
                  <a:schemeClr val="dk1"/>
                </a:solidFill>
                <a:latin typeface="DFKai-SB"/>
                <a:ea typeface="DFKai-SB"/>
                <a:cs typeface="DFKai-SB"/>
                <a:sym typeface="DFKai-SB"/>
              </a:rPr>
              <a:t>ESP32是一系列低成本，低功耗的單晶片微控制器，整合了Wi-Fi和雙模藍牙。</a:t>
            </a:r>
            <a:endParaRPr b="0" i="0" sz="2400" u="none" cap="none" strike="noStrike">
              <a:solidFill>
                <a:schemeClr val="dk1"/>
              </a:solidFill>
              <a:latin typeface="DFKai-SB"/>
              <a:ea typeface="DFKai-SB"/>
              <a:cs typeface="DFKai-SB"/>
              <a:sym typeface="DFKai-S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p:nvPr/>
        </p:nvSpPr>
        <p:spPr>
          <a:xfrm>
            <a:off x="885217" y="870040"/>
            <a:ext cx="5054517" cy="509708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9"/>
          <p:cNvSpPr txBox="1"/>
          <p:nvPr>
            <p:ph type="title"/>
          </p:nvPr>
        </p:nvSpPr>
        <p:spPr>
          <a:xfrm>
            <a:off x="6358153" y="892220"/>
            <a:ext cx="4810815" cy="137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D1E7A7"/>
              </a:buClr>
              <a:buSzPts val="4400"/>
              <a:buFont typeface="DFKai-SB"/>
              <a:buNone/>
            </a:pPr>
            <a:r>
              <a:rPr lang="zh-TW" sz="6600">
                <a:solidFill>
                  <a:schemeClr val="dk1"/>
                </a:solidFill>
                <a:latin typeface="DFKai-SB"/>
                <a:ea typeface="DFKai-SB"/>
                <a:cs typeface="DFKai-SB"/>
                <a:sym typeface="DFKai-SB"/>
              </a:rPr>
              <a:t>太陽能板</a:t>
            </a:r>
            <a:endParaRPr sz="6600">
              <a:solidFill>
                <a:schemeClr val="dk1"/>
              </a:solidFill>
              <a:latin typeface="DFKai-SB"/>
              <a:ea typeface="DFKai-SB"/>
              <a:cs typeface="DFKai-SB"/>
              <a:sym typeface="DFKai-SB"/>
            </a:endParaRPr>
          </a:p>
        </p:txBody>
      </p:sp>
      <p:pic>
        <p:nvPicPr>
          <p:cNvPr descr="https://lh6.googleusercontent.com/43GJ5VHZpiBXuCsnTQ2_esyJOQIbc6mMbXB0JRm5oWhWezp9uU1hoxmLndAfPHEWvBWMcoUwxMkmMgIuUUZC2L4rvwQyFso7xzvWHoDJa1TeAdPuWyW7DxsdoWgua6WRaNXtkjnpymSzpE-csEYVNXXKQ5ZyP1FlOtqtEoI0IxwKgFYf2OJG8nRa-ocAQrkZ_P-YAg=s2048" id="172" name="Google Shape;172;p9"/>
          <p:cNvPicPr preferRelativeResize="0"/>
          <p:nvPr/>
        </p:nvPicPr>
        <p:blipFill rotWithShape="1">
          <a:blip r:embed="rId3">
            <a:alphaModFix/>
          </a:blip>
          <a:srcRect b="0" l="0" r="0" t="0"/>
          <a:stretch/>
        </p:blipFill>
        <p:spPr>
          <a:xfrm>
            <a:off x="2229406" y="1981200"/>
            <a:ext cx="2613025" cy="2603500"/>
          </a:xfrm>
          <a:prstGeom prst="rect">
            <a:avLst/>
          </a:prstGeom>
          <a:noFill/>
          <a:ln>
            <a:noFill/>
          </a:ln>
        </p:spPr>
      </p:pic>
      <p:sp>
        <p:nvSpPr>
          <p:cNvPr id="173" name="Google Shape;173;p9"/>
          <p:cNvSpPr txBox="1"/>
          <p:nvPr/>
        </p:nvSpPr>
        <p:spPr>
          <a:xfrm>
            <a:off x="6612673" y="2865863"/>
            <a:ext cx="4215161"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zh-TW" sz="1400" u="none" cap="none" strike="noStrike">
                <a:solidFill>
                  <a:srgbClr val="000000"/>
                </a:solidFill>
                <a:latin typeface="Arial"/>
                <a:ea typeface="Arial"/>
                <a:cs typeface="Arial"/>
                <a:sym typeface="Arial"/>
              </a:rPr>
              <a:t> </a:t>
            </a:r>
            <a:r>
              <a:rPr b="0" i="0" lang="zh-TW" sz="2400" u="none" cap="none" strike="noStrike">
                <a:solidFill>
                  <a:srgbClr val="000000"/>
                </a:solidFill>
                <a:latin typeface="DFKai-SB"/>
                <a:ea typeface="DFKai-SB"/>
                <a:cs typeface="DFKai-SB"/>
                <a:sym typeface="DFKai-SB"/>
              </a:rPr>
              <a:t>目前太陽能板可以分為以矽為主要材料或以化合物為主要材料兩大類，更可以細分為好幾種不同的原料結晶方式等，但市面上以單晶矽和多晶矽最為常見其轉換效率也最高。</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br>
              <a:rPr b="0" i="0" lang="zh-TW"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2022-10-28T13:52:47Z</dcterms:created>
  <dc:creator>Peter</dc:creator>
</cp:coreProperties>
</file>